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Tahoma"/>
      <p:regular r:id="rId34"/>
      <p:bold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291458-6DEC-47B6-BE63-3F12C0EE4C03}">
  <a:tblStyle styleId="{B0291458-6DEC-47B6-BE63-3F12C0EE4C0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35" Type="http://schemas.openxmlformats.org/officeDocument/2006/relationships/font" Target="fonts/Tahoma-bold.fntdata"/><Relationship Id="rId12" Type="http://schemas.openxmlformats.org/officeDocument/2006/relationships/slide" Target="slides/slide7.xml"/><Relationship Id="rId34" Type="http://schemas.openxmlformats.org/officeDocument/2006/relationships/font" Target="fonts/Tahoma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6" name="Google Shape;21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5" name="Google Shape;22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4" name="Google Shape;23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0" name="Google Shape;25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None/>
            </a:pP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Por fin, todas las </a:t>
            </a:r>
            <a:r>
              <a:rPr lang="pt-BR">
                <a:solidFill>
                  <a:srgbClr val="212121"/>
                </a:solidFill>
              </a:rPr>
              <a:t>á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reas del laboratorio son auditadas y con eso son apuntadas las mejorías que deben ser hechas para la obtenci</a:t>
            </a:r>
            <a:r>
              <a:rPr lang="pt-BR">
                <a:solidFill>
                  <a:srgbClr val="212121"/>
                </a:solidFill>
              </a:rPr>
              <a:t>ó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n de la certificaci</a:t>
            </a:r>
            <a:r>
              <a:rPr lang="pt-BR">
                <a:solidFill>
                  <a:srgbClr val="212121"/>
                </a:solidFill>
              </a:rPr>
              <a:t>ó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n. </a:t>
            </a: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Aqu</a:t>
            </a:r>
            <a:r>
              <a:rPr lang="pt-BR">
                <a:solidFill>
                  <a:srgbClr val="212121"/>
                </a:solidFill>
              </a:rPr>
              <a:t>í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podemos tener una idea del proceso de acreditaci</a:t>
            </a:r>
            <a:r>
              <a:rPr lang="pt-BR">
                <a:solidFill>
                  <a:srgbClr val="212121"/>
                </a:solidFill>
              </a:rPr>
              <a:t>ó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n. El laboratorio se inscribe, env</a:t>
            </a:r>
            <a:r>
              <a:rPr lang="pt-BR">
                <a:solidFill>
                  <a:srgbClr val="212121"/>
                </a:solidFill>
              </a:rPr>
              <a:t>í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 el formulario y documentaci</a:t>
            </a:r>
            <a:r>
              <a:rPr lang="pt-BR">
                <a:solidFill>
                  <a:srgbClr val="212121"/>
                </a:solidFill>
              </a:rPr>
              <a:t>ó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n para el PACQ que despu</a:t>
            </a:r>
            <a:r>
              <a:rPr lang="pt-BR">
                <a:solidFill>
                  <a:srgbClr val="212121"/>
                </a:solidFill>
              </a:rPr>
              <a:t>é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 de verificar si est</a:t>
            </a:r>
            <a:r>
              <a:rPr lang="pt-BR">
                <a:solidFill>
                  <a:srgbClr val="212121"/>
                </a:solidFill>
              </a:rPr>
              <a:t>á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de acuerdo con las leyes del pa</a:t>
            </a:r>
            <a:r>
              <a:rPr lang="pt-BR">
                <a:solidFill>
                  <a:srgbClr val="212121"/>
                </a:solidFill>
              </a:rPr>
              <a:t>í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s, acepta la inscripci</a:t>
            </a:r>
            <a:r>
              <a:rPr lang="pt-BR">
                <a:solidFill>
                  <a:srgbClr val="212121"/>
                </a:solidFill>
              </a:rPr>
              <a:t>ó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n. El laboratorio a partir de la fecha de aceptaci</a:t>
            </a:r>
            <a:r>
              <a:rPr lang="pt-BR">
                <a:solidFill>
                  <a:srgbClr val="212121"/>
                </a:solidFill>
              </a:rPr>
              <a:t>ó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n de la inscripci</a:t>
            </a:r>
            <a:r>
              <a:rPr lang="pt-BR">
                <a:solidFill>
                  <a:srgbClr val="212121"/>
                </a:solidFill>
              </a:rPr>
              <a:t>ó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n tiene 8 meses para prepararse y solicitar la auditor</a:t>
            </a:r>
            <a:r>
              <a:rPr lang="pt-BR">
                <a:solidFill>
                  <a:srgbClr val="212121"/>
                </a:solidFill>
              </a:rPr>
              <a:t>í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 y el PACQ la realizar</a:t>
            </a:r>
            <a:r>
              <a:rPr lang="pt-BR">
                <a:solidFill>
                  <a:srgbClr val="212121"/>
                </a:solidFill>
              </a:rPr>
              <a:t>á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en hasta cuatro meses de la fecha de solicitaci</a:t>
            </a:r>
            <a:r>
              <a:rPr lang="pt-BR">
                <a:solidFill>
                  <a:srgbClr val="212121"/>
                </a:solidFill>
              </a:rPr>
              <a:t>ó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pt-BR"/>
              <a:t>. </a:t>
            </a:r>
            <a:br>
              <a:rPr lang="pt-BR"/>
            </a:b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La auditor</a:t>
            </a:r>
            <a:r>
              <a:rPr lang="pt-BR">
                <a:solidFill>
                  <a:srgbClr val="212121"/>
                </a:solidFill>
              </a:rPr>
              <a:t>í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 se somete a la comisi</a:t>
            </a:r>
            <a:r>
              <a:rPr lang="pt-BR">
                <a:solidFill>
                  <a:srgbClr val="212121"/>
                </a:solidFill>
              </a:rPr>
              <a:t>ó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n que puede aprobar y conceder la certificaci</a:t>
            </a:r>
            <a:r>
              <a:rPr lang="pt-BR">
                <a:solidFill>
                  <a:srgbClr val="212121"/>
                </a:solidFill>
              </a:rPr>
              <a:t>ó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n al laboratorio</a:t>
            </a:r>
            <a:r>
              <a:rPr lang="pt-BR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/>
            </a:b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El programa prev</a:t>
            </a:r>
            <a:r>
              <a:rPr lang="pt-BR">
                <a:solidFill>
                  <a:srgbClr val="212121"/>
                </a:solidFill>
              </a:rPr>
              <a:t>é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una segunda auditor</a:t>
            </a:r>
            <a:r>
              <a:rPr lang="pt-BR">
                <a:solidFill>
                  <a:srgbClr val="212121"/>
                </a:solidFill>
              </a:rPr>
              <a:t>í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 al a</a:t>
            </a:r>
            <a:r>
              <a:rPr lang="pt-BR">
                <a:solidFill>
                  <a:srgbClr val="212121"/>
                </a:solidFill>
              </a:rPr>
              <a:t>ñ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 siguiente y despu</a:t>
            </a:r>
            <a:r>
              <a:rPr lang="pt-BR">
                <a:solidFill>
                  <a:srgbClr val="212121"/>
                </a:solidFill>
              </a:rPr>
              <a:t>é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 cada dos a</a:t>
            </a:r>
            <a:r>
              <a:rPr lang="pt-BR">
                <a:solidFill>
                  <a:srgbClr val="212121"/>
                </a:solidFill>
              </a:rPr>
              <a:t>ñ</a:t>
            </a:r>
            <a:r>
              <a:rPr lang="pt-BR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2" name="Google Shape;32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idx="1" type="body"/>
          </p:nvPr>
        </p:nvSpPr>
        <p:spPr>
          <a:xfrm>
            <a:off x="476211" y="1820478"/>
            <a:ext cx="11239579" cy="4466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623392" y="332656"/>
            <a:ext cx="8763061" cy="1152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jpg"/><Relationship Id="rId10" Type="http://schemas.openxmlformats.org/officeDocument/2006/relationships/image" Target="../media/image31.jpg"/><Relationship Id="rId13" Type="http://schemas.openxmlformats.org/officeDocument/2006/relationships/image" Target="../media/image32.jpg"/><Relationship Id="rId1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5.jpg"/><Relationship Id="rId4" Type="http://schemas.openxmlformats.org/officeDocument/2006/relationships/image" Target="../media/image28.png"/><Relationship Id="rId9" Type="http://schemas.openxmlformats.org/officeDocument/2006/relationships/image" Target="../media/image33.jpg"/><Relationship Id="rId5" Type="http://schemas.openxmlformats.org/officeDocument/2006/relationships/image" Target="../media/image30.jpg"/><Relationship Id="rId6" Type="http://schemas.openxmlformats.org/officeDocument/2006/relationships/image" Target="../media/image26.jpg"/><Relationship Id="rId7" Type="http://schemas.openxmlformats.org/officeDocument/2006/relationships/image" Target="../media/image41.jpg"/><Relationship Id="rId8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9.jpg"/><Relationship Id="rId5" Type="http://schemas.openxmlformats.org/officeDocument/2006/relationships/image" Target="../media/image5.jpg"/><Relationship Id="rId6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jpg"/><Relationship Id="rId4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4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4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ctrTitle"/>
          </p:nvPr>
        </p:nvSpPr>
        <p:spPr>
          <a:xfrm>
            <a:off x="1524000" y="375921"/>
            <a:ext cx="91440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/>
              <a:t>A IMPORTÂNCIA DA ACREDITAÇÃO EM LABORATÓRIO DE PATOLOGIA</a:t>
            </a:r>
            <a:endParaRPr/>
          </a:p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pt-BR" sz="3600"/>
              <a:t>Dr. Clóvis Klock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55825"/>
            <a:ext cx="6483350" cy="25463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grpSp>
        <p:nvGrpSpPr>
          <p:cNvPr id="167" name="Google Shape;167;p23"/>
          <p:cNvGrpSpPr/>
          <p:nvPr/>
        </p:nvGrpSpPr>
        <p:grpSpPr>
          <a:xfrm>
            <a:off x="6860981" y="617167"/>
            <a:ext cx="5331019" cy="5623667"/>
            <a:chOff x="3689078" y="138410"/>
            <a:chExt cx="4875609" cy="6265567"/>
          </a:xfrm>
        </p:grpSpPr>
        <p:pic>
          <p:nvPicPr>
            <p:cNvPr id="168" name="Google Shape;168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89078" y="138410"/>
              <a:ext cx="4875609" cy="6199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23"/>
            <p:cNvSpPr txBox="1"/>
            <p:nvPr/>
          </p:nvSpPr>
          <p:spPr>
            <a:xfrm>
              <a:off x="5584441" y="1594404"/>
              <a:ext cx="456124" cy="54505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2125" lIns="64275" spcFirstLastPara="1" rIns="64275" wrap="square" tIns="321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3h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3"/>
            <p:cNvSpPr txBox="1"/>
            <p:nvPr/>
          </p:nvSpPr>
          <p:spPr>
            <a:xfrm>
              <a:off x="8066768" y="1619638"/>
              <a:ext cx="454306" cy="54505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2125" lIns="64275" spcFirstLastPara="1" rIns="64275" wrap="square" tIns="321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8h</a:t>
              </a:r>
              <a:endParaRPr/>
            </a:p>
          </p:txBody>
        </p:sp>
        <p:sp>
          <p:nvSpPr>
            <p:cNvPr id="171" name="Google Shape;171;p23"/>
            <p:cNvSpPr txBox="1"/>
            <p:nvPr/>
          </p:nvSpPr>
          <p:spPr>
            <a:xfrm>
              <a:off x="5482677" y="3683767"/>
              <a:ext cx="557888" cy="54505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2125" lIns="64275" spcFirstLastPara="1" rIns="64275" wrap="square" tIns="321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24h</a:t>
              </a:r>
              <a:endParaRPr/>
            </a:p>
          </p:txBody>
        </p:sp>
        <p:sp>
          <p:nvSpPr>
            <p:cNvPr id="172" name="Google Shape;172;p23"/>
            <p:cNvSpPr txBox="1"/>
            <p:nvPr/>
          </p:nvSpPr>
          <p:spPr>
            <a:xfrm>
              <a:off x="7963187" y="3734235"/>
              <a:ext cx="557887" cy="54252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2125" lIns="64275" spcFirstLastPara="1" rIns="64275" wrap="square" tIns="321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48h</a:t>
              </a:r>
              <a:endParaRPr/>
            </a:p>
          </p:txBody>
        </p:sp>
        <p:sp>
          <p:nvSpPr>
            <p:cNvPr id="173" name="Google Shape;173;p23"/>
            <p:cNvSpPr txBox="1"/>
            <p:nvPr/>
          </p:nvSpPr>
          <p:spPr>
            <a:xfrm>
              <a:off x="5482677" y="5810981"/>
              <a:ext cx="557888" cy="54252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2125" lIns="64275" spcFirstLastPara="1" rIns="64275" wrap="square" tIns="321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72h</a:t>
              </a:r>
              <a:endParaRPr/>
            </a:p>
          </p:txBody>
        </p:sp>
        <p:sp>
          <p:nvSpPr>
            <p:cNvPr id="174" name="Google Shape;174;p23"/>
            <p:cNvSpPr txBox="1"/>
            <p:nvPr/>
          </p:nvSpPr>
          <p:spPr>
            <a:xfrm>
              <a:off x="7963187" y="5861448"/>
              <a:ext cx="557887" cy="54252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2125" lIns="64275" spcFirstLastPara="1" rIns="64275" wrap="square" tIns="321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96h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617683" y="283684"/>
            <a:ext cx="869548" cy="122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9421" y="172816"/>
            <a:ext cx="2088232" cy="86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97653" y="22648"/>
            <a:ext cx="2294347" cy="107691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83" name="Google Shape;183;p24"/>
          <p:cNvGraphicFramePr/>
          <p:nvPr/>
        </p:nvGraphicFramePr>
        <p:xfrm>
          <a:off x="234745" y="142392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{B0291458-6DEC-47B6-BE63-3F12C0EE4C03}</a:tableStyleId>
              </a:tblPr>
              <a:tblGrid>
                <a:gridCol w="2566550"/>
                <a:gridCol w="2566550"/>
                <a:gridCol w="256745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Tempo de fixação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Status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O que fazer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Menos que 6 horas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Não fixado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Aguardar fixar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De 6 a 12 horas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Fixado, mas não ótimo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Se possível aguardar, se for urgente processar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12 a 24 horas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Fixação ótima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Processar assim que possível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24 a 36 horas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Fixação ótima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Processar assim que possível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36 a 48 horas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Fixação ótima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sng" cap="none" strike="noStrike"/>
                        <a:t>Processar imediatamente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48 a 60 horas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Fixado, mas não ótimo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sng" cap="none" strike="noStrike"/>
                        <a:t>Processar imediatamente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60 a 72 horas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Fixado, mas não ótimo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sng" cap="none" strike="noStrike"/>
                        <a:t>Processar imediatamente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Mais de 72 horas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Super fixado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sng" cap="none" strike="noStrike"/>
                        <a:t>Processar imediatamente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pic>
        <p:nvPicPr>
          <p:cNvPr id="184" name="Google Shape;184;p24"/>
          <p:cNvPicPr preferRelativeResize="0"/>
          <p:nvPr/>
        </p:nvPicPr>
        <p:blipFill rotWithShape="1">
          <a:blip r:embed="rId6">
            <a:alphaModFix/>
          </a:blip>
          <a:srcRect b="12679" l="44140" r="31641" t="20971"/>
          <a:stretch/>
        </p:blipFill>
        <p:spPr>
          <a:xfrm>
            <a:off x="8106968" y="1410261"/>
            <a:ext cx="1875232" cy="288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/>
        </p:nvSpPr>
        <p:spPr>
          <a:xfrm>
            <a:off x="1292517" y="1829105"/>
            <a:ext cx="11835833" cy="3199795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-228543" lvl="0" marL="228543" marR="0" rtl="0" algn="l">
              <a:spcBef>
                <a:spcPts val="0"/>
              </a:spcBef>
              <a:spcAft>
                <a:spcPts val="0"/>
              </a:spcAft>
              <a:buClr>
                <a:srgbClr val="062231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rgbClr val="062231"/>
                </a:solidFill>
                <a:latin typeface="Calibri"/>
                <a:ea typeface="Calibri"/>
                <a:cs typeface="Calibri"/>
                <a:sym typeface="Calibri"/>
              </a:rPr>
              <a:t>Fixação o mais breve possível</a:t>
            </a:r>
            <a:endParaRPr/>
          </a:p>
          <a:p>
            <a:pPr indent="-228543" lvl="0" marL="228543" marR="0" rtl="0" algn="l">
              <a:spcBef>
                <a:spcPts val="0"/>
              </a:spcBef>
              <a:spcAft>
                <a:spcPts val="0"/>
              </a:spcAft>
              <a:buClr>
                <a:srgbClr val="062231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rgbClr val="062231"/>
                </a:solidFill>
                <a:latin typeface="Calibri"/>
                <a:ea typeface="Calibri"/>
                <a:cs typeface="Calibri"/>
                <a:sym typeface="Calibri"/>
              </a:rPr>
              <a:t>Formol tamponado (10%)</a:t>
            </a:r>
            <a:endParaRPr/>
          </a:p>
          <a:p>
            <a:pPr indent="-228543" lvl="0" marL="228543" marR="0" rtl="0" algn="l">
              <a:spcBef>
                <a:spcPts val="0"/>
              </a:spcBef>
              <a:spcAft>
                <a:spcPts val="0"/>
              </a:spcAft>
              <a:buClr>
                <a:srgbClr val="062231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rgbClr val="062231"/>
                </a:solidFill>
                <a:latin typeface="Calibri"/>
                <a:ea typeface="Calibri"/>
                <a:cs typeface="Calibri"/>
                <a:sym typeface="Calibri"/>
              </a:rPr>
              <a:t>Volume do fixador</a:t>
            </a:r>
            <a:endParaRPr/>
          </a:p>
          <a:p>
            <a:pPr indent="-228543" lvl="0" marL="228543" marR="0" rtl="0" algn="l">
              <a:spcBef>
                <a:spcPts val="0"/>
              </a:spcBef>
              <a:spcAft>
                <a:spcPts val="0"/>
              </a:spcAft>
              <a:buClr>
                <a:srgbClr val="062231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rgbClr val="062231"/>
                </a:solidFill>
                <a:latin typeface="Calibri"/>
                <a:ea typeface="Calibri"/>
                <a:cs typeface="Calibri"/>
                <a:sym typeface="Calibri"/>
              </a:rPr>
              <a:t>Descalcificação</a:t>
            </a:r>
            <a:endParaRPr/>
          </a:p>
          <a:p>
            <a:pPr indent="-228543" lvl="0" marL="228543" marR="0" rtl="0" algn="l">
              <a:spcBef>
                <a:spcPts val="0"/>
              </a:spcBef>
              <a:spcAft>
                <a:spcPts val="0"/>
              </a:spcAft>
              <a:buClr>
                <a:srgbClr val="062231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rgbClr val="062231"/>
                </a:solidFill>
                <a:latin typeface="Calibri"/>
                <a:ea typeface="Calibri"/>
                <a:cs typeface="Calibri"/>
                <a:sym typeface="Calibri"/>
              </a:rPr>
              <a:t>Parafina </a:t>
            </a:r>
            <a:endParaRPr/>
          </a:p>
          <a:p>
            <a:pPr indent="-76143" lvl="0" marL="22854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6223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1587" y="278515"/>
            <a:ext cx="12188826" cy="701284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CUIDADO COM A AMOSTRA DE TECIDO</a:t>
            </a:r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6543677" y="2028822"/>
            <a:ext cx="657225" cy="37147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7300922" y="1985958"/>
            <a:ext cx="29860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horas – 72 horas</a:t>
            </a:r>
            <a:endParaRPr/>
          </a:p>
        </p:txBody>
      </p:sp>
      <p:sp>
        <p:nvSpPr>
          <p:cNvPr id="193" name="Google Shape;193;p25"/>
          <p:cNvSpPr/>
          <p:nvPr/>
        </p:nvSpPr>
        <p:spPr>
          <a:xfrm>
            <a:off x="5929318" y="2519052"/>
            <a:ext cx="657225" cy="37147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4724396" y="3038476"/>
            <a:ext cx="657225" cy="37147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6681789" y="2481256"/>
            <a:ext cx="29860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pH=7,2</a:t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5419712" y="3005140"/>
            <a:ext cx="39386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6-10 vezes o volume tumoral</a:t>
            </a:r>
            <a:endParaRPr/>
          </a:p>
        </p:txBody>
      </p:sp>
      <p:sp>
        <p:nvSpPr>
          <p:cNvPr id="197" name="Google Shape;197;p25"/>
          <p:cNvSpPr/>
          <p:nvPr/>
        </p:nvSpPr>
        <p:spPr>
          <a:xfrm>
            <a:off x="1263943" y="1829103"/>
            <a:ext cx="9194517" cy="4285947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3288500" y="6289948"/>
            <a:ext cx="51411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IMPEDIR A DEGRADAÇÃO DE MACROMOLÉCULAS</a:t>
            </a: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4248136" y="3519491"/>
            <a:ext cx="657225" cy="37147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5000601" y="3471871"/>
            <a:ext cx="39386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 descalcificação ácida</a:t>
            </a:r>
            <a:endParaRPr/>
          </a:p>
        </p:txBody>
      </p:sp>
      <p:sp>
        <p:nvSpPr>
          <p:cNvPr id="201" name="Google Shape;201;p25"/>
          <p:cNvSpPr/>
          <p:nvPr/>
        </p:nvSpPr>
        <p:spPr>
          <a:xfrm>
            <a:off x="3100369" y="4000507"/>
            <a:ext cx="657225" cy="37147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3838550" y="3967175"/>
            <a:ext cx="46339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Ponto de fusão entre 57</a:t>
            </a:r>
            <a:r>
              <a:rPr baseline="30000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º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e 60</a:t>
            </a:r>
            <a:r>
              <a:rPr baseline="30000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º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>
            <p:ph type="title"/>
          </p:nvPr>
        </p:nvSpPr>
        <p:spPr>
          <a:xfrm>
            <a:off x="838200" y="4794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pt-BR" sz="3600">
                <a:latin typeface="Calibri"/>
                <a:ea typeface="Calibri"/>
                <a:cs typeface="Calibri"/>
                <a:sym typeface="Calibri"/>
              </a:rPr>
              <a:t>FORMALINA TAMPONADA 10 %</a:t>
            </a:r>
            <a:endParaRPr/>
          </a:p>
        </p:txBody>
      </p:sp>
      <p:sp>
        <p:nvSpPr>
          <p:cNvPr id="208" name="Google Shape;208;p26"/>
          <p:cNvSpPr txBox="1"/>
          <p:nvPr>
            <p:ph idx="1" type="body"/>
          </p:nvPr>
        </p:nvSpPr>
        <p:spPr>
          <a:xfrm>
            <a:off x="838200" y="245428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Formalina neutra tamponada 10% (pH: 6,8-7,4):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	• Formaldeído comercial.......................................100mL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	• Água destilada....................................................900mL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	• Fosfato de sódio monobásico.............................4g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	• Fosfato de sódio dibásico ...................................6,5g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pt-BR" sz="1100"/>
              <a:t>Referência:  Caputo, L.F.G., Gitirana, L.B., Manso, P.P.A. Conceitos e métodos para a formação de profissionais em laboratórios de saúde. Capítulo 3: Técnicas histológicas. Manual da Fiocruz, volume2. 2005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5950" y="552450"/>
            <a:ext cx="5880100" cy="57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680" y="71121"/>
            <a:ext cx="9763222" cy="134165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8"/>
          <p:cNvSpPr txBox="1"/>
          <p:nvPr>
            <p:ph type="title"/>
          </p:nvPr>
        </p:nvSpPr>
        <p:spPr>
          <a:xfrm>
            <a:off x="695400" y="392649"/>
            <a:ext cx="8655694" cy="732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/>
              <a:t>O que é qualidade?</a:t>
            </a:r>
            <a:endParaRPr/>
          </a:p>
        </p:txBody>
      </p:sp>
      <p:pic>
        <p:nvPicPr>
          <p:cNvPr id="220" name="Google Shape;22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84432" y="106030"/>
            <a:ext cx="1991609" cy="101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4680" y="6000896"/>
            <a:ext cx="12249734" cy="89321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 txBox="1"/>
          <p:nvPr/>
        </p:nvSpPr>
        <p:spPr>
          <a:xfrm>
            <a:off x="695400" y="1650325"/>
            <a:ext cx="10585176" cy="4585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Várias pessoas que lidam na área de gestão tem a sua interpretação do significado de qualidade, como vemos abaixo: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Qualidade é a conformidade com os requisitos - Crosby.</a:t>
            </a:r>
            <a:endParaRPr/>
          </a:p>
          <a:p>
            <a:pPr indent="-177800" lvl="1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Qualidade é a adequação para o uso - Juran.</a:t>
            </a:r>
            <a:endParaRPr/>
          </a:p>
          <a:p>
            <a:pPr indent="-177800" lvl="1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qualidade não é o que o fornecedor dá, mas o que o consumidor recebe e está disposto a pagar - Peter Drucker.</a:t>
            </a:r>
            <a:endParaRPr/>
          </a:p>
          <a:p>
            <a:pPr indent="-177800" lvl="1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Qualidade é o que o freguês diz que é - Feigenbaum.</a:t>
            </a:r>
            <a:endParaRPr/>
          </a:p>
          <a:p>
            <a:pPr indent="0" lvl="1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para você, o que é qualidade????</a:t>
            </a:r>
            <a:endParaRPr/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680" y="71121"/>
            <a:ext cx="9763222" cy="134165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9"/>
          <p:cNvSpPr txBox="1"/>
          <p:nvPr>
            <p:ph type="title"/>
          </p:nvPr>
        </p:nvSpPr>
        <p:spPr>
          <a:xfrm>
            <a:off x="695400" y="392649"/>
            <a:ext cx="8655694" cy="732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/>
              <a:t>Para que serve o controle de Qualidade?</a:t>
            </a:r>
            <a:endParaRPr/>
          </a:p>
        </p:txBody>
      </p:sp>
      <p:pic>
        <p:nvPicPr>
          <p:cNvPr id="229" name="Google Shape;22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84432" y="106030"/>
            <a:ext cx="1991609" cy="101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4680" y="6000896"/>
            <a:ext cx="12249734" cy="89321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/>
          <p:nvPr/>
        </p:nvSpPr>
        <p:spPr>
          <a:xfrm>
            <a:off x="695400" y="1650325"/>
            <a:ext cx="10585176" cy="2585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controle de qualidade é um meio para um fim.</a:t>
            </a:r>
            <a:endParaRPr/>
          </a:p>
          <a:p>
            <a:pPr indent="-2286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uma ferramenta que permite transformar o intangível em concreto.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680" y="71121"/>
            <a:ext cx="9763222" cy="134165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 txBox="1"/>
          <p:nvPr>
            <p:ph type="title"/>
          </p:nvPr>
        </p:nvSpPr>
        <p:spPr>
          <a:xfrm>
            <a:off x="695400" y="392649"/>
            <a:ext cx="8655694" cy="732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lang="pt-BR"/>
              <a:t>INDICADORES</a:t>
            </a:r>
            <a:endParaRPr/>
          </a:p>
        </p:txBody>
      </p:sp>
      <p:pic>
        <p:nvPicPr>
          <p:cNvPr id="238" name="Google Shape;23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84432" y="106030"/>
            <a:ext cx="1991609" cy="101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4680" y="6000896"/>
            <a:ext cx="12249734" cy="89321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0"/>
          <p:cNvSpPr txBox="1"/>
          <p:nvPr/>
        </p:nvSpPr>
        <p:spPr>
          <a:xfrm>
            <a:off x="447674" y="1314450"/>
            <a:ext cx="5114925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</a:pPr>
            <a:r>
              <a:rPr b="0" i="0" lang="pt-BR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Gestão de pessoas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</a:pPr>
            <a:r>
              <a:rPr b="0" i="0" lang="pt-BR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Processos internos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</a:pPr>
            <a:r>
              <a:rPr b="0" i="0" lang="pt-BR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Disseminação e divulgação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</a:pPr>
            <a:r>
              <a:rPr b="0" i="0" lang="pt-BR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Finanças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6372225" y="1335088"/>
            <a:ext cx="5219700" cy="493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Finanças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Disseminação e divulgação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internos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Gestão de pessoas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0"/>
          <p:cNvSpPr/>
          <p:nvPr/>
        </p:nvSpPr>
        <p:spPr>
          <a:xfrm>
            <a:off x="2051050" y="1974850"/>
            <a:ext cx="433388" cy="720725"/>
          </a:xfrm>
          <a:prstGeom prst="upDownArrow">
            <a:avLst>
              <a:gd fmla="val 50000" name="adj1"/>
              <a:gd fmla="val 3326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0"/>
          <p:cNvSpPr/>
          <p:nvPr/>
        </p:nvSpPr>
        <p:spPr>
          <a:xfrm>
            <a:off x="2051050" y="4938713"/>
            <a:ext cx="433388" cy="720725"/>
          </a:xfrm>
          <a:prstGeom prst="upDownArrow">
            <a:avLst>
              <a:gd fmla="val 50000" name="adj1"/>
              <a:gd fmla="val 3326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2041525" y="3154363"/>
            <a:ext cx="433388" cy="720725"/>
          </a:xfrm>
          <a:prstGeom prst="upDownArrow">
            <a:avLst>
              <a:gd fmla="val 50000" name="adj1"/>
              <a:gd fmla="val 3326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0"/>
          <p:cNvSpPr/>
          <p:nvPr/>
        </p:nvSpPr>
        <p:spPr>
          <a:xfrm>
            <a:off x="6759575" y="4930775"/>
            <a:ext cx="433388" cy="720725"/>
          </a:xfrm>
          <a:prstGeom prst="upDownArrow">
            <a:avLst>
              <a:gd fmla="val 50000" name="adj1"/>
              <a:gd fmla="val 3326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0"/>
          <p:cNvSpPr/>
          <p:nvPr/>
        </p:nvSpPr>
        <p:spPr>
          <a:xfrm>
            <a:off x="6724650" y="3784600"/>
            <a:ext cx="433388" cy="720725"/>
          </a:xfrm>
          <a:prstGeom prst="upDownArrow">
            <a:avLst>
              <a:gd fmla="val 50000" name="adj1"/>
              <a:gd fmla="val 3326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0"/>
          <p:cNvSpPr/>
          <p:nvPr/>
        </p:nvSpPr>
        <p:spPr>
          <a:xfrm>
            <a:off x="6648450" y="1881188"/>
            <a:ext cx="433388" cy="720725"/>
          </a:xfrm>
          <a:prstGeom prst="upDownArrow">
            <a:avLst>
              <a:gd fmla="val 50000" name="adj1"/>
              <a:gd fmla="val 3326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680" y="71121"/>
            <a:ext cx="9763222" cy="134165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1"/>
          <p:cNvSpPr txBox="1"/>
          <p:nvPr>
            <p:ph type="title"/>
          </p:nvPr>
        </p:nvSpPr>
        <p:spPr>
          <a:xfrm>
            <a:off x="695400" y="392649"/>
            <a:ext cx="8655694" cy="732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lang="pt-BR"/>
              <a:t>INDICADORES</a:t>
            </a:r>
            <a:endParaRPr/>
          </a:p>
        </p:txBody>
      </p:sp>
      <p:pic>
        <p:nvPicPr>
          <p:cNvPr id="254" name="Google Shape;25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84432" y="106030"/>
            <a:ext cx="1991609" cy="101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4680" y="6000896"/>
            <a:ext cx="12249734" cy="89321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1"/>
          <p:cNvSpPr txBox="1"/>
          <p:nvPr/>
        </p:nvSpPr>
        <p:spPr>
          <a:xfrm>
            <a:off x="695400" y="1650325"/>
            <a:ext cx="10585176" cy="2677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Indicadores servem para monitorar o status performace de um objetivo estratégico.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</a:pPr>
            <a:r>
              <a:rPr lang="pt-BR" sz="2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Cada objetivo estratégico tem uma meta delineada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A meta é delineada de forma que permita se obter sucesso no planejamento estratégico </a:t>
            </a:r>
            <a:endParaRPr b="0" i="0" sz="28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céu, água&#10;&#10;Descrição gerada com alta confiança" id="262" name="Google Shape;262;p32"/>
          <p:cNvPicPr preferRelativeResize="0"/>
          <p:nvPr/>
        </p:nvPicPr>
        <p:blipFill rotWithShape="1">
          <a:blip r:embed="rId3">
            <a:alphaModFix/>
          </a:blip>
          <a:srcRect b="15493" l="0" r="0" t="1"/>
          <a:stretch/>
        </p:blipFill>
        <p:spPr>
          <a:xfrm>
            <a:off x="1159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551" y="152400"/>
            <a:ext cx="1981199" cy="92984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2"/>
          <p:cNvSpPr txBox="1"/>
          <p:nvPr/>
        </p:nvSpPr>
        <p:spPr>
          <a:xfrm>
            <a:off x="260349" y="1164962"/>
            <a:ext cx="292735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Todas as áreas são auditadas </a:t>
            </a:r>
            <a:endParaRPr b="1" sz="240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5" name="Google Shape;265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4610" y="4535483"/>
            <a:ext cx="2662643" cy="1686197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Uma imagem contendo armário, parede, interior, branco&#10;&#10;Descrição gerada com muito alta confiança" id="266" name="Google Shape;266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41856" y="833311"/>
            <a:ext cx="2662642" cy="17640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Uma imagem contendo pessoa, interior, mulher, trabalhando&#10;&#10;Descrição gerada com muito alta confiança" id="267" name="Google Shape;267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63660" y="845619"/>
            <a:ext cx="2662642" cy="17640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Uma imagem contendo interior&#10;&#10;Descrição gerada com muito alta confiança" id="268" name="Google Shape;268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62435" y="4457680"/>
            <a:ext cx="2662642" cy="17640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Uma imagem contendo pessoa, interior, comida, mesa&#10;&#10;Descrição gerada com muito alta confiança" id="269" name="Google Shape;269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03523" y="833311"/>
            <a:ext cx="2662642" cy="17640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0" name="Google Shape;270;p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03523" y="4457680"/>
            <a:ext cx="2662642" cy="17640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1" name="Google Shape;271;p3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62435" y="2677455"/>
            <a:ext cx="2662641" cy="17640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Uma imagem contendo objeto, microscópio, interior, pessoa&#10;&#10;Descrição gerada com muito alta confiança" id="272" name="Google Shape;272;p3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41856" y="2664203"/>
            <a:ext cx="2662642" cy="17640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Uma imagem contendo interior&#10;&#10;Descrição gerada com alta confiança" id="273" name="Google Shape;273;p3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013323" y="2677455"/>
            <a:ext cx="2662642" cy="17640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businesscard, vector graphics&#10;&#10;Description automatically generated"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810610" cy="5730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98" name="Google Shape;9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2262" y="103505"/>
            <a:ext cx="3314700" cy="4752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website&#10;&#10;Description automatically generated" id="99" name="Google Shape;9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44840" y="-185420"/>
            <a:ext cx="3683000" cy="3985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00" name="Google Shape;10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26960" y="3210560"/>
            <a:ext cx="2811832" cy="364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céu, água&#10;&#10;Descrição gerada com alta confiança" id="279" name="Google Shape;279;p33"/>
          <p:cNvPicPr preferRelativeResize="0"/>
          <p:nvPr/>
        </p:nvPicPr>
        <p:blipFill rotWithShape="1">
          <a:blip r:embed="rId3">
            <a:alphaModFix/>
          </a:blip>
          <a:srcRect b="15493" l="0" r="0" t="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33"/>
          <p:cNvCxnSpPr/>
          <p:nvPr/>
        </p:nvCxnSpPr>
        <p:spPr>
          <a:xfrm>
            <a:off x="3763710" y="1893333"/>
            <a:ext cx="86544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81" name="Google Shape;281;p33"/>
          <p:cNvSpPr/>
          <p:nvPr/>
        </p:nvSpPr>
        <p:spPr>
          <a:xfrm>
            <a:off x="1706637" y="1492512"/>
            <a:ext cx="2058924" cy="807461"/>
          </a:xfrm>
          <a:prstGeom prst="roundRect">
            <a:avLst>
              <a:gd fmla="val 16667" name="adj"/>
            </a:avLst>
          </a:prstGeom>
          <a:solidFill>
            <a:schemeClr val="accent2">
              <a:alpha val="24705"/>
            </a:schemeClr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rPr lang="pt-BR" sz="1200">
                <a:solidFill>
                  <a:srgbClr val="333399"/>
                </a:solidFill>
                <a:latin typeface="Trebuchet MS"/>
                <a:ea typeface="Trebuchet MS"/>
                <a:cs typeface="Trebuchet MS"/>
                <a:sym typeface="Trebuchet MS"/>
              </a:rPr>
              <a:t>Inscrição – Ano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rPr lang="pt-BR" sz="1200">
                <a:solidFill>
                  <a:srgbClr val="333399"/>
                </a:solidFill>
                <a:latin typeface="Trebuchet MS"/>
                <a:ea typeface="Trebuchet MS"/>
                <a:cs typeface="Trebuchet MS"/>
                <a:sym typeface="Trebuchet MS"/>
              </a:rPr>
              <a:t>Renovação/Manutenção</a:t>
            </a:r>
            <a:endParaRPr sz="1200">
              <a:solidFill>
                <a:srgbClr val="33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rPr lang="pt-BR" sz="1200">
                <a:solidFill>
                  <a:srgbClr val="333399"/>
                </a:solidFill>
                <a:latin typeface="Trebuchet MS"/>
                <a:ea typeface="Trebuchet MS"/>
                <a:cs typeface="Trebuchet MS"/>
                <a:sym typeface="Trebuchet MS"/>
              </a:rPr>
              <a:t>da participação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3"/>
          <p:cNvSpPr txBox="1"/>
          <p:nvPr/>
        </p:nvSpPr>
        <p:spPr>
          <a:xfrm>
            <a:off x="3911898" y="795630"/>
            <a:ext cx="42764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Processo de acreditação</a:t>
            </a:r>
            <a:endParaRPr/>
          </a:p>
        </p:txBody>
      </p:sp>
      <p:pic>
        <p:nvPicPr>
          <p:cNvPr id="283" name="Google Shape;28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551" y="152400"/>
            <a:ext cx="1981199" cy="92984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3"/>
          <p:cNvSpPr/>
          <p:nvPr/>
        </p:nvSpPr>
        <p:spPr>
          <a:xfrm>
            <a:off x="4802262" y="1492511"/>
            <a:ext cx="2058924" cy="807461"/>
          </a:xfrm>
          <a:prstGeom prst="roundRect">
            <a:avLst>
              <a:gd fmla="val 16667" name="adj"/>
            </a:avLst>
          </a:prstGeom>
          <a:solidFill>
            <a:schemeClr val="accent1">
              <a:alpha val="24705"/>
            </a:schemeClr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rPr lang="pt-BR" sz="1200">
                <a:solidFill>
                  <a:srgbClr val="333399"/>
                </a:solidFill>
                <a:latin typeface="Trebuchet MS"/>
                <a:ea typeface="Trebuchet MS"/>
                <a:cs typeface="Trebuchet MS"/>
                <a:sym typeface="Trebuchet MS"/>
              </a:rPr>
              <a:t>Aprovação da documentação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3"/>
          <p:cNvSpPr/>
          <p:nvPr/>
        </p:nvSpPr>
        <p:spPr>
          <a:xfrm>
            <a:off x="7897887" y="1492510"/>
            <a:ext cx="2058924" cy="807461"/>
          </a:xfrm>
          <a:prstGeom prst="roundRect">
            <a:avLst>
              <a:gd fmla="val 16667" name="adj"/>
            </a:avLst>
          </a:prstGeom>
          <a:solidFill>
            <a:schemeClr val="accent2">
              <a:alpha val="24705"/>
            </a:schemeClr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rPr lang="pt-BR" sz="1200">
                <a:solidFill>
                  <a:srgbClr val="333399"/>
                </a:solidFill>
                <a:latin typeface="Trebuchet MS"/>
                <a:ea typeface="Trebuchet MS"/>
                <a:cs typeface="Trebuchet MS"/>
                <a:sym typeface="Trebuchet MS"/>
              </a:rPr>
              <a:t>Adequação/Testes de Proficiência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3"/>
          <p:cNvSpPr/>
          <p:nvPr/>
        </p:nvSpPr>
        <p:spPr>
          <a:xfrm>
            <a:off x="4802262" y="2668263"/>
            <a:ext cx="2058924" cy="807461"/>
          </a:xfrm>
          <a:prstGeom prst="roundRect">
            <a:avLst>
              <a:gd fmla="val 16667" name="adj"/>
            </a:avLst>
          </a:prstGeom>
          <a:solidFill>
            <a:schemeClr val="accent1">
              <a:alpha val="24705"/>
            </a:schemeClr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rPr lang="pt-BR" sz="1200">
                <a:solidFill>
                  <a:srgbClr val="333399"/>
                </a:solidFill>
                <a:latin typeface="Trebuchet MS"/>
                <a:ea typeface="Trebuchet MS"/>
                <a:cs typeface="Trebuchet MS"/>
                <a:sym typeface="Trebuchet MS"/>
              </a:rPr>
              <a:t>Auditoria Externa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rPr lang="pt-BR" sz="1200">
                <a:solidFill>
                  <a:srgbClr val="333399"/>
                </a:solidFill>
                <a:latin typeface="Trebuchet MS"/>
                <a:ea typeface="Trebuchet MS"/>
                <a:cs typeface="Trebuchet MS"/>
                <a:sym typeface="Trebuchet MS"/>
              </a:rPr>
              <a:t>(AE)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3"/>
          <p:cNvSpPr/>
          <p:nvPr/>
        </p:nvSpPr>
        <p:spPr>
          <a:xfrm>
            <a:off x="7897887" y="2668262"/>
            <a:ext cx="2058924" cy="807461"/>
          </a:xfrm>
          <a:prstGeom prst="roundRect">
            <a:avLst>
              <a:gd fmla="val 16667" name="adj"/>
            </a:avLst>
          </a:prstGeom>
          <a:solidFill>
            <a:schemeClr val="accent2">
              <a:alpha val="24705"/>
            </a:schemeClr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rPr lang="pt-BR" sz="1200">
                <a:solidFill>
                  <a:srgbClr val="333399"/>
                </a:solidFill>
                <a:latin typeface="Trebuchet MS"/>
                <a:ea typeface="Trebuchet MS"/>
                <a:cs typeface="Trebuchet MS"/>
                <a:sym typeface="Trebuchet MS"/>
              </a:rPr>
              <a:t>Solicitação de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rPr lang="pt-BR" sz="1200">
                <a:solidFill>
                  <a:srgbClr val="333399"/>
                </a:solidFill>
                <a:latin typeface="Trebuchet MS"/>
                <a:ea typeface="Trebuchet MS"/>
                <a:cs typeface="Trebuchet MS"/>
                <a:sym typeface="Trebuchet MS"/>
              </a:rPr>
              <a:t>Auditoria Externa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3"/>
          <p:cNvSpPr/>
          <p:nvPr/>
        </p:nvSpPr>
        <p:spPr>
          <a:xfrm>
            <a:off x="1706637" y="3901166"/>
            <a:ext cx="2058924" cy="807461"/>
          </a:xfrm>
          <a:prstGeom prst="roundRect">
            <a:avLst>
              <a:gd fmla="val 16667" name="adj"/>
            </a:avLst>
          </a:prstGeom>
          <a:solidFill>
            <a:schemeClr val="accent1">
              <a:alpha val="24705"/>
            </a:schemeClr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rPr lang="pt-BR" sz="1200">
                <a:solidFill>
                  <a:srgbClr val="333399"/>
                </a:solidFill>
                <a:latin typeface="Trebuchet MS"/>
                <a:ea typeface="Trebuchet MS"/>
                <a:cs typeface="Trebuchet MS"/>
                <a:sym typeface="Trebuchet MS"/>
              </a:rPr>
              <a:t>Análise de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rPr lang="pt-BR" sz="1200">
                <a:solidFill>
                  <a:srgbClr val="333399"/>
                </a:solidFill>
                <a:latin typeface="Trebuchet MS"/>
                <a:ea typeface="Trebuchet MS"/>
                <a:cs typeface="Trebuchet MS"/>
                <a:sym typeface="Trebuchet MS"/>
              </a:rPr>
              <a:t>Evidências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3"/>
          <p:cNvSpPr/>
          <p:nvPr/>
        </p:nvSpPr>
        <p:spPr>
          <a:xfrm>
            <a:off x="4802262" y="3901165"/>
            <a:ext cx="2058924" cy="807461"/>
          </a:xfrm>
          <a:prstGeom prst="roundRect">
            <a:avLst>
              <a:gd fmla="val 16667" name="adj"/>
            </a:avLst>
          </a:prstGeom>
          <a:solidFill>
            <a:schemeClr val="accent1">
              <a:alpha val="24705"/>
            </a:schemeClr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rPr lang="pt-BR" sz="1200">
                <a:solidFill>
                  <a:srgbClr val="333399"/>
                </a:solidFill>
                <a:latin typeface="Trebuchet MS"/>
                <a:ea typeface="Trebuchet MS"/>
                <a:cs typeface="Trebuchet MS"/>
                <a:sym typeface="Trebuchet MS"/>
              </a:rPr>
              <a:t>Aprovaçõa da AE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rPr lang="pt-BR" sz="1200">
                <a:solidFill>
                  <a:srgbClr val="333399"/>
                </a:solidFill>
                <a:latin typeface="Trebuchet MS"/>
                <a:ea typeface="Trebuchet MS"/>
                <a:cs typeface="Trebuchet MS"/>
                <a:sym typeface="Trebuchet MS"/>
              </a:rPr>
              <a:t>e Evidências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3"/>
          <p:cNvSpPr/>
          <p:nvPr/>
        </p:nvSpPr>
        <p:spPr>
          <a:xfrm>
            <a:off x="7897887" y="3901164"/>
            <a:ext cx="2058924" cy="807461"/>
          </a:xfrm>
          <a:prstGeom prst="roundRect">
            <a:avLst>
              <a:gd fmla="val 16667" name="adj"/>
            </a:avLst>
          </a:prstGeom>
          <a:solidFill>
            <a:schemeClr val="accent1">
              <a:alpha val="24705"/>
            </a:schemeClr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rPr lang="pt-BR" sz="1200">
                <a:solidFill>
                  <a:srgbClr val="333399"/>
                </a:solidFill>
                <a:latin typeface="Trebuchet MS"/>
                <a:ea typeface="Trebuchet MS"/>
                <a:cs typeface="Trebuchet MS"/>
                <a:sym typeface="Trebuchet MS"/>
              </a:rPr>
              <a:t>Certificado de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rPr lang="pt-BR" sz="1200">
                <a:solidFill>
                  <a:srgbClr val="333399"/>
                </a:solidFill>
                <a:latin typeface="Trebuchet MS"/>
                <a:ea typeface="Trebuchet MS"/>
                <a:cs typeface="Trebuchet MS"/>
                <a:sym typeface="Trebuchet MS"/>
              </a:rPr>
              <a:t>Acreditação (CA)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3"/>
          <p:cNvSpPr/>
          <p:nvPr/>
        </p:nvSpPr>
        <p:spPr>
          <a:xfrm>
            <a:off x="1706637" y="2668264"/>
            <a:ext cx="2058924" cy="807461"/>
          </a:xfrm>
          <a:prstGeom prst="roundRect">
            <a:avLst>
              <a:gd fmla="val 16667" name="adj"/>
            </a:avLst>
          </a:prstGeom>
          <a:solidFill>
            <a:schemeClr val="accent1">
              <a:alpha val="24705"/>
            </a:schemeClr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rPr lang="pt-BR" sz="1200">
                <a:solidFill>
                  <a:srgbClr val="333399"/>
                </a:solidFill>
                <a:latin typeface="Trebuchet MS"/>
                <a:ea typeface="Trebuchet MS"/>
                <a:cs typeface="Trebuchet MS"/>
                <a:sym typeface="Trebuchet MS"/>
              </a:rPr>
              <a:t>Avaliação da Auditoria Externa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p33"/>
          <p:cNvCxnSpPr/>
          <p:nvPr/>
        </p:nvCxnSpPr>
        <p:spPr>
          <a:xfrm>
            <a:off x="6849810" y="1893333"/>
            <a:ext cx="86544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3" name="Google Shape;293;p33"/>
          <p:cNvSpPr/>
          <p:nvPr/>
        </p:nvSpPr>
        <p:spPr>
          <a:xfrm>
            <a:off x="3202062" y="5139416"/>
            <a:ext cx="2058924" cy="807461"/>
          </a:xfrm>
          <a:prstGeom prst="roundRect">
            <a:avLst>
              <a:gd fmla="val 16667" name="adj"/>
            </a:avLst>
          </a:prstGeom>
          <a:solidFill>
            <a:schemeClr val="accent2">
              <a:alpha val="24705"/>
            </a:schemeClr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rPr lang="pt-BR" sz="1200">
                <a:solidFill>
                  <a:srgbClr val="333399"/>
                </a:solidFill>
                <a:latin typeface="Trebuchet MS"/>
                <a:ea typeface="Trebuchet MS"/>
                <a:cs typeface="Trebuchet MS"/>
                <a:sym typeface="Trebuchet MS"/>
              </a:rPr>
              <a:t>Auditoria Interna (AI)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rPr lang="pt-BR" sz="1200">
                <a:solidFill>
                  <a:srgbClr val="333399"/>
                </a:solidFill>
                <a:latin typeface="Trebuchet MS"/>
                <a:ea typeface="Trebuchet MS"/>
                <a:cs typeface="Trebuchet MS"/>
                <a:sym typeface="Trebuchet MS"/>
              </a:rPr>
              <a:t>Ano 2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3"/>
          <p:cNvSpPr/>
          <p:nvPr/>
        </p:nvSpPr>
        <p:spPr>
          <a:xfrm>
            <a:off x="6297687" y="5139415"/>
            <a:ext cx="2058924" cy="807461"/>
          </a:xfrm>
          <a:prstGeom prst="roundRect">
            <a:avLst>
              <a:gd fmla="val 16667" name="adj"/>
            </a:avLst>
          </a:prstGeom>
          <a:solidFill>
            <a:schemeClr val="accent2">
              <a:alpha val="24705"/>
            </a:schemeClr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rPr lang="pt-BR" sz="1200">
                <a:solidFill>
                  <a:srgbClr val="333399"/>
                </a:solidFill>
                <a:latin typeface="Trebuchet MS"/>
                <a:ea typeface="Trebuchet MS"/>
                <a:cs typeface="Trebuchet MS"/>
                <a:sym typeface="Trebuchet MS"/>
              </a:rPr>
              <a:t>Renovação/Manutenção da Participação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5" name="Google Shape;295;p33"/>
          <p:cNvCxnSpPr/>
          <p:nvPr/>
        </p:nvCxnSpPr>
        <p:spPr>
          <a:xfrm>
            <a:off x="6849810" y="4293633"/>
            <a:ext cx="86544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6" name="Google Shape;296;p33"/>
          <p:cNvCxnSpPr/>
          <p:nvPr/>
        </p:nvCxnSpPr>
        <p:spPr>
          <a:xfrm>
            <a:off x="3763710" y="4281966"/>
            <a:ext cx="86544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7" name="Google Shape;297;p33"/>
          <p:cNvCxnSpPr>
            <a:stCxn id="287" idx="1"/>
          </p:cNvCxnSpPr>
          <p:nvPr/>
        </p:nvCxnSpPr>
        <p:spPr>
          <a:xfrm rot="10800000">
            <a:off x="6991287" y="3071993"/>
            <a:ext cx="906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8" name="Google Shape;298;p33"/>
          <p:cNvCxnSpPr/>
          <p:nvPr/>
        </p:nvCxnSpPr>
        <p:spPr>
          <a:xfrm rot="10800000">
            <a:off x="5391150" y="5529443"/>
            <a:ext cx="906537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9" name="Google Shape;299;p33"/>
          <p:cNvCxnSpPr/>
          <p:nvPr/>
        </p:nvCxnSpPr>
        <p:spPr>
          <a:xfrm rot="10800000">
            <a:off x="3918099" y="3065269"/>
            <a:ext cx="884163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0" name="Google Shape;300;p33"/>
          <p:cNvCxnSpPr/>
          <p:nvPr/>
        </p:nvCxnSpPr>
        <p:spPr>
          <a:xfrm rot="10800000">
            <a:off x="10029826" y="3060687"/>
            <a:ext cx="152399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1" name="Google Shape;301;p33"/>
          <p:cNvCxnSpPr>
            <a:endCxn id="285" idx="3"/>
          </p:cNvCxnSpPr>
          <p:nvPr/>
        </p:nvCxnSpPr>
        <p:spPr>
          <a:xfrm flipH="1" rot="5400000">
            <a:off x="9487311" y="2365741"/>
            <a:ext cx="1164300" cy="225300"/>
          </a:xfrm>
          <a:prstGeom prst="bentConnector2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33"/>
          <p:cNvCxnSpPr/>
          <p:nvPr/>
        </p:nvCxnSpPr>
        <p:spPr>
          <a:xfrm flipH="1" rot="10800000">
            <a:off x="8463048" y="4282106"/>
            <a:ext cx="1493700" cy="1272300"/>
          </a:xfrm>
          <a:prstGeom prst="bentConnector3">
            <a:avLst>
              <a:gd fmla="val 117621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33"/>
          <p:cNvCxnSpPr/>
          <p:nvPr/>
        </p:nvCxnSpPr>
        <p:spPr>
          <a:xfrm rot="10800000">
            <a:off x="8404419" y="5555097"/>
            <a:ext cx="106437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4" name="Google Shape;304;p33"/>
          <p:cNvCxnSpPr>
            <a:endCxn id="293" idx="1"/>
          </p:cNvCxnSpPr>
          <p:nvPr/>
        </p:nvCxnSpPr>
        <p:spPr>
          <a:xfrm flipH="1" rot="-5400000">
            <a:off x="502212" y="2843296"/>
            <a:ext cx="3649800" cy="1749900"/>
          </a:xfrm>
          <a:prstGeom prst="bentConnector2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33"/>
          <p:cNvCxnSpPr/>
          <p:nvPr/>
        </p:nvCxnSpPr>
        <p:spPr>
          <a:xfrm>
            <a:off x="1452281" y="1893333"/>
            <a:ext cx="191621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6" name="Google Shape;306;p33"/>
          <p:cNvSpPr/>
          <p:nvPr/>
        </p:nvSpPr>
        <p:spPr>
          <a:xfrm>
            <a:off x="800100" y="6186759"/>
            <a:ext cx="581890" cy="468457"/>
          </a:xfrm>
          <a:prstGeom prst="roundRect">
            <a:avLst>
              <a:gd fmla="val 16667" name="adj"/>
            </a:avLst>
          </a:prstGeom>
          <a:solidFill>
            <a:schemeClr val="accent2">
              <a:alpha val="24705"/>
            </a:schemeClr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3"/>
          <p:cNvSpPr/>
          <p:nvPr/>
        </p:nvSpPr>
        <p:spPr>
          <a:xfrm>
            <a:off x="7444618" y="6186759"/>
            <a:ext cx="581890" cy="468457"/>
          </a:xfrm>
          <a:prstGeom prst="roundRect">
            <a:avLst>
              <a:gd fmla="val 16667" name="adj"/>
            </a:avLst>
          </a:prstGeom>
          <a:solidFill>
            <a:schemeClr val="accent1">
              <a:alpha val="24705"/>
            </a:schemeClr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Trebuchet MS"/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3"/>
          <p:cNvSpPr/>
          <p:nvPr/>
        </p:nvSpPr>
        <p:spPr>
          <a:xfrm>
            <a:off x="1387982" y="6151764"/>
            <a:ext cx="39841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400"/>
              <a:buFont typeface="Trebuchet MS"/>
              <a:buNone/>
            </a:pPr>
            <a:r>
              <a:rPr lang="pt-BR" sz="1400">
                <a:solidFill>
                  <a:srgbClr val="1F3864"/>
                </a:solidFill>
                <a:latin typeface="Trebuchet MS"/>
                <a:ea typeface="Trebuchet MS"/>
                <a:cs typeface="Trebuchet MS"/>
                <a:sym typeface="Trebuchet MS"/>
              </a:rPr>
              <a:t>Ações de responsabilidade da Instituição</a:t>
            </a:r>
            <a:endParaRPr sz="1400">
              <a:solidFill>
                <a:srgbClr val="1F386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400"/>
              <a:buFont typeface="Trebuchet MS"/>
              <a:buNone/>
            </a:pPr>
            <a:r>
              <a:rPr lang="pt-BR" sz="1400">
                <a:solidFill>
                  <a:srgbClr val="1F3864"/>
                </a:solidFill>
                <a:latin typeface="Trebuchet MS"/>
                <a:ea typeface="Trebuchet MS"/>
                <a:cs typeface="Trebuchet MS"/>
                <a:sym typeface="Trebuchet MS"/>
              </a:rPr>
              <a:t>Candidata ou em Processo de Acreditação (IPA)</a:t>
            </a:r>
            <a:endParaRPr sz="1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3"/>
          <p:cNvSpPr/>
          <p:nvPr/>
        </p:nvSpPr>
        <p:spPr>
          <a:xfrm>
            <a:off x="7897886" y="6151978"/>
            <a:ext cx="27664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400"/>
              <a:buFont typeface="Trebuchet MS"/>
              <a:buNone/>
            </a:pPr>
            <a:r>
              <a:rPr lang="pt-BR" sz="1400">
                <a:solidFill>
                  <a:srgbClr val="1F3864"/>
                </a:solidFill>
                <a:latin typeface="Trebuchet MS"/>
                <a:ea typeface="Trebuchet MS"/>
                <a:cs typeface="Trebuchet MS"/>
                <a:sym typeface="Trebuchet MS"/>
              </a:rPr>
              <a:t>Ações de responsabilidade da Comissão Acreditadora (CoA)</a:t>
            </a:r>
            <a:endParaRPr sz="1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15" name="Google Shape;31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617683" y="283684"/>
            <a:ext cx="869548" cy="122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9421" y="172816"/>
            <a:ext cx="2088232" cy="86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97653" y="22648"/>
            <a:ext cx="2294347" cy="1076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7934" y="309966"/>
            <a:ext cx="4081128" cy="57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680" y="71121"/>
            <a:ext cx="9763222" cy="1341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84432" y="106030"/>
            <a:ext cx="1991609" cy="101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4680" y="6000896"/>
            <a:ext cx="12249734" cy="89321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5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5"/>
          <p:cNvSpPr txBox="1"/>
          <p:nvPr>
            <p:ph type="title"/>
          </p:nvPr>
        </p:nvSpPr>
        <p:spPr>
          <a:xfrm>
            <a:off x="623392" y="332656"/>
            <a:ext cx="8763061" cy="1152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/>
              <a:t>TURN AROUND TIME (TAT)</a:t>
            </a:r>
            <a:endParaRPr/>
          </a:p>
        </p:txBody>
      </p:sp>
      <p:sp>
        <p:nvSpPr>
          <p:cNvPr id="329" name="Google Shape;329;p35"/>
          <p:cNvSpPr txBox="1"/>
          <p:nvPr/>
        </p:nvSpPr>
        <p:spPr>
          <a:xfrm>
            <a:off x="695400" y="1650325"/>
            <a:ext cx="10585176" cy="4832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TAT</a:t>
            </a:r>
            <a:endParaRPr/>
          </a:p>
          <a:p>
            <a:pPr indent="-285750" lvl="1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Tempo de entrega do laudo</a:t>
            </a:r>
            <a:endParaRPr/>
          </a:p>
          <a:p>
            <a:pPr indent="-285750" lvl="1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Começa a contar quando o laboratório entra em posse da amostra (quando é recolhido no centro cirúrgico por exemplo, já esta em posse do laboratório)</a:t>
            </a:r>
            <a:endParaRPr/>
          </a:p>
          <a:p>
            <a:pPr indent="-285750" lvl="1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12-24 horas de fixação</a:t>
            </a:r>
            <a:endParaRPr/>
          </a:p>
          <a:p>
            <a:pPr indent="-285750" lvl="1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0,5 horas de cadastro e macroscopia</a:t>
            </a:r>
            <a:endParaRPr b="0" i="0" sz="28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3-12 horas de processamento</a:t>
            </a:r>
            <a:endParaRPr/>
          </a:p>
          <a:p>
            <a:pPr indent="-285750" lvl="1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Patologista tem até 36horas para laudar, é factível.</a:t>
            </a:r>
            <a:endParaRPr/>
          </a:p>
          <a:p>
            <a:pPr indent="-107950" lvl="1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/>
          <p:nvPr>
            <p:ph idx="1" type="body"/>
          </p:nvPr>
        </p:nvSpPr>
        <p:spPr>
          <a:xfrm>
            <a:off x="278969" y="635431"/>
            <a:ext cx="11074831" cy="5541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Fase pré-analítica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Erro de triagem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Erro de macroscopia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Erro de registro / cadastro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Falta de informe clínico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Fase Analítica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Retrabalho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Contaminação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Identificação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Interpretação / Diagnóstico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Fase Pós analítica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Atraso no diagnóstico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Erro de digitação / transcrição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Descarte precoce de material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Não correlação com congelação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Resultado não chega ao destino</a:t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335" name="Google Shape;33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617683" y="283684"/>
            <a:ext cx="869548" cy="122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9421" y="172816"/>
            <a:ext cx="2088232" cy="86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97653" y="22648"/>
            <a:ext cx="2294347" cy="107691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617683" y="283684"/>
            <a:ext cx="869548" cy="122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9421" y="172816"/>
            <a:ext cx="2088232" cy="86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97653" y="22648"/>
            <a:ext cx="2294347" cy="107691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47" name="Google Shape;347;p37"/>
          <p:cNvPicPr preferRelativeResize="0"/>
          <p:nvPr/>
        </p:nvPicPr>
        <p:blipFill rotWithShape="1">
          <a:blip r:embed="rId6">
            <a:alphaModFix/>
          </a:blip>
          <a:srcRect b="11250" l="56172" r="11953" t="23889"/>
          <a:stretch/>
        </p:blipFill>
        <p:spPr>
          <a:xfrm>
            <a:off x="476250" y="172816"/>
            <a:ext cx="5010149" cy="57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&#10;&#10;Description automatically generated"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3120" y="28575"/>
            <a:ext cx="8225790" cy="68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5850" y="5661248"/>
            <a:ext cx="9320300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>
            <p:ph type="title"/>
          </p:nvPr>
        </p:nvSpPr>
        <p:spPr>
          <a:xfrm>
            <a:off x="2855640" y="5584371"/>
            <a:ext cx="6480720" cy="1805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lang="pt-BR"/>
              <a:t>Recall da TAKATA  - 100 milhões de airbags</a:t>
            </a:r>
            <a:endParaRPr/>
          </a:p>
        </p:txBody>
      </p:sp>
      <p:pic>
        <p:nvPicPr>
          <p:cNvPr descr="A picture containing car, outdoor, engine, control panel&#10;&#10;Description automatically generated" id="112" name="Google Shape;11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2575" y="-608924"/>
            <a:ext cx="10711968" cy="613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476211" y="1820478"/>
            <a:ext cx="11239579" cy="4466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</a:pPr>
            <a:r>
              <a:rPr b="0" i="0" lang="pt-BR">
                <a:latin typeface="Open Sans"/>
                <a:ea typeface="Open Sans"/>
                <a:cs typeface="Open Sans"/>
                <a:sym typeface="Open Sans"/>
              </a:rPr>
              <a:t>Os números são assustadores: mais de 100 milhões de airbags afetados, 29 mortes e mais de 320 feridos. O recall de airbags da Takata é o maior da história mundial 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</a:pPr>
            <a:r>
              <a:rPr b="0" i="0" lang="pt-BR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No Brasil, também de acordo com a Senacon, os airbags mortais da Takata resultaram em 70 acidentes, sendo três deles com vítimas fatais. O último ocorreu em julho de 2020, mas sem vítimas fatais ou graves, segundo órgão.... - Veja mais em https://www.uol.com.br/carros/noticias/redacao/2021/03/19/airbags-mortais-da-takata-menos-de-50-dos-carros-passaram-pelo-recall.htm?cmpid=copiaecola</a:t>
            </a:r>
            <a:endParaRPr b="0" i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18"/>
          <p:cNvSpPr txBox="1"/>
          <p:nvPr>
            <p:ph type="title"/>
          </p:nvPr>
        </p:nvSpPr>
        <p:spPr>
          <a:xfrm>
            <a:off x="623392" y="332656"/>
            <a:ext cx="8763061" cy="1152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lang="pt-BR"/>
              <a:t>CASO TAKATA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/>
        </p:nvSpPr>
        <p:spPr>
          <a:xfrm>
            <a:off x="281555" y="2762779"/>
            <a:ext cx="11835833" cy="3199795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-76143" lvl="0" marL="22854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6223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587" y="278515"/>
            <a:ext cx="12188826" cy="701284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999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554" y="463776"/>
            <a:ext cx="3175000" cy="38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4388" y="0"/>
            <a:ext cx="7493000" cy="603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19"/>
          <p:cNvCxnSpPr/>
          <p:nvPr/>
        </p:nvCxnSpPr>
        <p:spPr>
          <a:xfrm flipH="1">
            <a:off x="7172326" y="2094922"/>
            <a:ext cx="342900" cy="62865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28" name="Google Shape;12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31" y="3561245"/>
            <a:ext cx="12192000" cy="3296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/>
        </p:nvSpPr>
        <p:spPr>
          <a:xfrm>
            <a:off x="281555" y="2762779"/>
            <a:ext cx="11835833" cy="3199795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-76143" lvl="0" marL="22854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6223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1587" y="278515"/>
            <a:ext cx="12188826" cy="701284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TISSUE IS THE ISSUE</a:t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587" y="2016125"/>
            <a:ext cx="4241800" cy="29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5431" y="1952625"/>
            <a:ext cx="4597400" cy="30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2085976" y="5164221"/>
            <a:ext cx="29003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MORPHOLOGY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MOLECULES</a:t>
            </a: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8053403" y="5177148"/>
            <a:ext cx="29003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 MORPHOLOGY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 MOLECULES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/>
        </p:nvSpPr>
        <p:spPr>
          <a:xfrm>
            <a:off x="1587" y="278515"/>
            <a:ext cx="12188826" cy="701284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TISSUE IS THE ISSUE</a:t>
            </a:r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1471620" y="1957388"/>
            <a:ext cx="2486025" cy="885825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PRÉ-ANALÍTICO</a:t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757244" y="4500461"/>
            <a:ext cx="3914775" cy="1714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12% das amostras que chegam ao laboratório têm resultados inconclusivos por </a:t>
            </a:r>
            <a:r>
              <a:rPr b="1" i="1"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artefatos</a:t>
            </a: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técnicos</a:t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5986463" y="2843213"/>
            <a:ext cx="1871663" cy="1528762"/>
          </a:xfrm>
          <a:prstGeom prst="ellipse">
            <a:avLst/>
          </a:prstGeom>
          <a:solidFill>
            <a:srgbClr val="BBD6EE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Fixação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6257925" y="1898811"/>
            <a:ext cx="1328737" cy="1228725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 de fixação</a:t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4895841" y="3065631"/>
            <a:ext cx="1328737" cy="1228725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Secção macro</a:t>
            </a:r>
            <a:endParaRPr/>
          </a:p>
        </p:txBody>
      </p:sp>
      <p:sp>
        <p:nvSpPr>
          <p:cNvPr id="149" name="Google Shape;149;p21"/>
          <p:cNvSpPr/>
          <p:nvPr/>
        </p:nvSpPr>
        <p:spPr>
          <a:xfrm>
            <a:off x="7619996" y="3060864"/>
            <a:ext cx="1328737" cy="1228725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</a:t>
            </a:r>
            <a:endParaRPr/>
          </a:p>
        </p:txBody>
      </p:sp>
      <p:sp>
        <p:nvSpPr>
          <p:cNvPr id="150" name="Google Shape;150;p21"/>
          <p:cNvSpPr/>
          <p:nvPr/>
        </p:nvSpPr>
        <p:spPr>
          <a:xfrm>
            <a:off x="6253160" y="4122901"/>
            <a:ext cx="1328737" cy="1228725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</a:t>
            </a: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178247" y="2974111"/>
            <a:ext cx="5114331" cy="2506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939" y="1868489"/>
            <a:ext cx="3559175" cy="36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788" y="1865314"/>
            <a:ext cx="3524250" cy="359568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/>
          <p:nvPr/>
        </p:nvSpPr>
        <p:spPr>
          <a:xfrm>
            <a:off x="2617788" y="436563"/>
            <a:ext cx="6938962" cy="627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a diferença entre as duas IHQ?</a:t>
            </a: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3113088" y="5794375"/>
            <a:ext cx="17018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semana</a:t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7610475" y="5829301"/>
            <a:ext cx="96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hs</a:t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4891089" y="3463925"/>
            <a:ext cx="2262187" cy="64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FIXAÇÃO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